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204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71e46103c3b208104#tid=68f6e7027a4d3800093b147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7_1#354ecc238?vcp=1&amp;vop=1&amp;pid=5c0f039b3&amp;color=36,64,97&amp;vtp=1&amp;bt=1&amp;bbb=1&amp;hb=1"/>
          <p:cNvSpPr/>
          <p:nvPr/>
        </p:nvSpPr>
        <p:spPr>
          <a:xfrm>
            <a:off x="539496" y="1295926"/>
            <a:ext cx="11109960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5.〈要点3〉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为培养学生对传统文化的兴趣，某市从甲、乙两所学校各随机抽取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100名学生参加传统文化知识竞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赛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，竞赛成绩分为优秀和非优秀两个等级，人数统计如表：</a:t>
            </a:r>
            <a:endParaRPr lang="en-US" altLang="zh-CN" dirty="0"/>
          </a:p>
        </p:txBody>
      </p:sp>
      <p:graphicFrame>
        <p:nvGraphicFramePr>
          <p:cNvPr id="11" name="QO_5_BD.17_2#354ecc238?colgroup=8,25,12&amp;vcp=1&amp;vop=1&amp;pid=5c0f039b3&amp;color=36,64,97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087827"/>
              </p:ext>
            </p:extLst>
          </p:nvPr>
        </p:nvGraphicFramePr>
        <p:xfrm>
          <a:off x="539496" y="2201055"/>
          <a:ext cx="11064240" cy="1940245"/>
        </p:xfrm>
        <a:graphic>
          <a:graphicData uri="http://schemas.openxmlformats.org/drawingml/2006/table">
            <a:tbl>
              <a:tblPr/>
              <a:tblGrid>
                <a:gridCol w="2093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0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90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90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5382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学校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竞赛成绩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38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优秀人数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非优秀人数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甲校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60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乙校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70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30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130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70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200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QO_6_BD.18_1#d28901923?vcp=1&amp;vop=1&amp;pid=354ecc238&amp;color=36,64,97&amp;vtp=1&amp;bbb=1"/>
          <p:cNvSpPr/>
          <p:nvPr/>
        </p:nvSpPr>
        <p:spPr>
          <a:xfrm>
            <a:off x="539496" y="4271155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（1）甲、乙两所学校竞赛成绩优秀的频率分别是多少？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19_1#d28901923?vcp=1&amp;vop=1&amp;pid=354ecc238&amp;color=36,64,97&amp;vtp=1&amp;bbb=1"/>
              <p:cNvSpPr/>
              <p:nvPr/>
            </p:nvSpPr>
            <p:spPr>
              <a:xfrm>
                <a:off x="539496" y="4635645"/>
                <a:ext cx="11109960" cy="957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【解】甲学校竞赛成绩优秀的频率为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学校竞赛成绩优秀的频率为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19_1#d28901923?vcp=1&amp;vop=1&amp;pid=354ecc23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635645"/>
                <a:ext cx="11109960" cy="957834"/>
              </a:xfrm>
              <a:prstGeom prst="rect">
                <a:avLst/>
              </a:prstGeom>
              <a:blipFill>
                <a:blip r:embed="rId3"/>
                <a:stretch>
                  <a:fillRect l="-1317" b="-82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0_1#572fe8170?vcp=1&amp;vop=1&amp;pid=354ecc238&amp;color=36,64,97&amp;vtp=1&amp;bt=1&amp;bbb=1"/>
              <p:cNvSpPr/>
              <p:nvPr/>
            </p:nvSpPr>
            <p:spPr>
              <a:xfrm>
                <a:off x="539496" y="2122728"/>
                <a:ext cx="11109960" cy="939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（2）能否有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的把握认为甲校成绩优秀与乙校成绩优秀有差异？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附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𝑎𝑑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20_1#572fe8170?vcp=1&amp;vop=1&amp;pid=354ecc23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22728"/>
                <a:ext cx="11109960" cy="939800"/>
              </a:xfrm>
              <a:prstGeom prst="rect">
                <a:avLst/>
              </a:prstGeom>
              <a:blipFill>
                <a:blip r:embed="rId3"/>
                <a:stretch>
                  <a:fillRect l="-1317" b="-51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QO_6_BD.20_2#572fe8170?colgroup=5,10,10,10,10&amp;vcp=1&amp;vop=1&amp;pid=354ecc238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51921633"/>
                  </p:ext>
                </p:extLst>
              </p:nvPr>
            </p:nvGraphicFramePr>
            <p:xfrm>
              <a:off x="539496" y="3173272"/>
              <a:ext cx="11073384" cy="779654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QO_6_BD.20_2#572fe8170?colgroup=5,10,10,10,10&amp;vcp=1&amp;vop=1&amp;pid=354ecc238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51921633"/>
                  </p:ext>
                </p:extLst>
              </p:nvPr>
            </p:nvGraphicFramePr>
            <p:xfrm>
              <a:off x="539496" y="3173272"/>
              <a:ext cx="11073384" cy="779654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5" t="-1538" r="-746047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5" t="-103125" r="-746047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21_1#572fe8170?vcp=1&amp;vop=1&amp;pid=354ecc238&amp;color=36,64,97&amp;vtp=1&amp;bbb=1"/>
              <p:cNvSpPr/>
              <p:nvPr/>
            </p:nvSpPr>
            <p:spPr>
              <a:xfrm>
                <a:off x="539496" y="4087672"/>
                <a:ext cx="11109960" cy="836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【解】由列联表可得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200×(60×30−40×70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100×100×130×70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≈2.198&lt;3.841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没有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的把握认为甲校成绩优秀与乙校成绩优秀有差异.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21_1#572fe8170?vcp=1&amp;vop=1&amp;pid=354ecc23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087672"/>
                <a:ext cx="11109960" cy="836740"/>
              </a:xfrm>
              <a:prstGeom prst="rect">
                <a:avLst/>
              </a:prstGeom>
              <a:blipFill>
                <a:blip r:embed="rId5"/>
                <a:stretch>
                  <a:fillRect l="-1317" b="-167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2_1#393499927?vcp=1&amp;vop=1&amp;pid=5c0f039b3&amp;color=36,64,97&amp;vtp=1&amp;bt=1&amp;bbb=1&amp;hb=1"/>
          <p:cNvSpPr/>
          <p:nvPr/>
        </p:nvSpPr>
        <p:spPr>
          <a:xfrm>
            <a:off x="539496" y="1901621"/>
            <a:ext cx="11109960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6.〈要点3〉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某农发企业计划开展“认领一分地，邀你来当农场主”活动.该企业把农场以微田园形式对外租赁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，让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人们认领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.认领的田地由企业的专业人员打理，认领者可以随时前往体验农耕文化，所有收获归认领者所有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.某咨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询公司做了关于活动意愿情况的调查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，随机抽取了100份有效问卷，部分统计数据如下表：</a:t>
            </a:r>
            <a:endParaRPr lang="en-US" altLang="zh-CN" dirty="0"/>
          </a:p>
        </p:txBody>
      </p:sp>
      <p:graphicFrame>
        <p:nvGraphicFramePr>
          <p:cNvPr id="13" name="QO_5_BD.22_2#393499927?colgroup=10,26,10&amp;vcp=1&amp;vop=1&amp;pid=5c0f039b3&amp;color=36,64,97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729452"/>
              </p:ext>
            </p:extLst>
          </p:nvPr>
        </p:nvGraphicFramePr>
        <p:xfrm>
          <a:off x="539496" y="3231565"/>
          <a:ext cx="11073384" cy="1940815"/>
        </p:xfrm>
        <a:graphic>
          <a:graphicData uri="http://schemas.openxmlformats.org/drawingml/2006/table">
            <a:tbl>
              <a:tblPr/>
              <a:tblGrid>
                <a:gridCol w="25237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14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667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14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5382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性别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参与意愿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38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愿意参与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不愿意参与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男性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60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女性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3_1#d06bd9e11?vcp=1&amp;vop=1&amp;pid=393499927&amp;color=36,64,97&amp;mp=1&amp;vtp=1&amp;bt=1&amp;bbb=1"/>
              <p:cNvSpPr/>
              <p:nvPr/>
            </p:nvSpPr>
            <p:spPr>
              <a:xfrm>
                <a:off x="539496" y="2130505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spc="-10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1）请将上述</a:t>
                </a:r>
                <a14:m>
                  <m:oMath xmlns:m="http://schemas.openxmlformats.org/officeDocument/2006/math">
                    <m:r>
                      <a:rPr lang="en-US" altLang="zh-CN" sz="1800" b="0" i="0" spc="-10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</m:t>
                    </m:r>
                  </m:oMath>
                </a14:m>
                <a:r>
                  <a:rPr lang="en-US" altLang="zh-CN" sz="1800" b="0" i="0" spc="-10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列联表补充完整，试依据小概率值</a:t>
                </a:r>
                <a14:m>
                  <m:oMath xmlns:m="http://schemas.openxmlformats.org/officeDocument/2006/math">
                    <m:r>
                      <a:rPr lang="en-US" altLang="zh-CN" sz="1800" b="0" i="0" spc="-10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pc="-10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的独立性检验，分析男性是否比女性更愿意参与活动.</a:t>
                </a:r>
                <a:endParaRPr lang="en-US" altLang="zh-CN" sz="1800" spc="-100" dirty="0"/>
              </a:p>
            </p:txBody>
          </p:sp>
        </mc:Choice>
        <mc:Fallback>
          <p:sp>
            <p:nvSpPr>
              <p:cNvPr id="2" name="QO_6_BD.23_1#d06bd9e11?vcp=1&amp;vop=1&amp;pid=393499927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30505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AN.24_1#d06bd9e11?vcp=1&amp;vop=1&amp;pid=393499927&amp;color=36,64,97&amp;vtp=1&amp;bbb=1"/>
          <p:cNvSpPr/>
          <p:nvPr/>
        </p:nvSpPr>
        <p:spPr>
          <a:xfrm>
            <a:off x="539496" y="2504139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列联表补充完整如下:</a:t>
            </a:r>
            <a:endParaRPr lang="en-US" altLang="zh-CN" sz="1800" dirty="0"/>
          </a:p>
        </p:txBody>
      </p:sp>
      <p:graphicFrame>
        <p:nvGraphicFramePr>
          <p:cNvPr id="14" name="QO_6_AN.24_2#d06bd9e11?colgroup=9,28,9&amp;vcp=1&amp;vop=1&amp;pid=393499927&amp;color=36,64,97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939237"/>
              </p:ext>
            </p:extLst>
          </p:nvPr>
        </p:nvGraphicFramePr>
        <p:xfrm>
          <a:off x="539496" y="2995629"/>
          <a:ext cx="11100816" cy="1940245"/>
        </p:xfrm>
        <a:graphic>
          <a:graphicData uri="http://schemas.openxmlformats.org/drawingml/2006/table">
            <a:tbl>
              <a:tblPr/>
              <a:tblGrid>
                <a:gridCol w="22128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7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75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128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5382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 dirty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性别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参与意愿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 dirty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38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愿意参与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不愿意参与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男性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60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女性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22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70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30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24_3#d06bd9e11?vcp=1&amp;vop=1&amp;pid=393499927&amp;color=36,64,97&amp;mp=1&amp;vtp=1&amp;bt=1&amp;bbb=1&amp;hb=1"/>
              <p:cNvSpPr/>
              <p:nvPr/>
            </p:nvSpPr>
            <p:spPr>
              <a:xfrm>
                <a:off x="539496" y="1941721"/>
                <a:ext cx="11109960" cy="3186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零假设为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参与意愿与性别无关联，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据列联表的数据可得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100×(48×18−22×12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60×40×70×30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≈7.143&gt;6.635=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照附表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，依据小概率值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的独立性检验，我们推断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不成立，所以认为参与意愿与性别有关联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断犯错误的概率不大于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0.01.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据表中数据计算男性和女性愿意参与活动的频率分别为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≈1.45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，可见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，在被调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查者中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，男性愿意参与活动的频率是女性愿意参与活动频率的1.4倍以上，于是，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根据频率稳定于概率的原理，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我们可以认为男性比女性更愿意参与活动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AN.24_3#d06bd9e11?vcp=1&amp;vop=1&amp;pid=393499927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41721"/>
                <a:ext cx="11109960" cy="3186240"/>
              </a:xfrm>
              <a:prstGeom prst="rect">
                <a:avLst/>
              </a:prstGeom>
              <a:blipFill>
                <a:blip r:embed="rId3"/>
                <a:stretch>
                  <a:fillRect l="-1317" r="-714" b="-44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5_1#207b8fa64?vcp=1&amp;vop=1&amp;pid=393499927&amp;color=36,64,97&amp;vtp=1&amp;bt=1&amp;bbb=1&amp;hb=1"/>
              <p:cNvSpPr/>
              <p:nvPr/>
            </p:nvSpPr>
            <p:spPr>
              <a:xfrm>
                <a:off x="539496" y="2215501"/>
                <a:ext cx="11109960" cy="17126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（2）为了更详细地了解情况，在100份有效问卷中抽取不愿意参与活动的人员若干人组成观摩小组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，观摩小组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恰有男性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4名，女性3名.从观摩小组中选取3人为免费体验者，设免费体验者中男性人数为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的分布列及均值.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附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𝑎𝑑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下表给出了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独立性检验中几个常用的小概率值和相应的临界值.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25_1#207b8fa64?vcp=1&amp;vop=1&amp;pid=393499927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15501"/>
                <a:ext cx="11109960" cy="1712659"/>
              </a:xfrm>
              <a:prstGeom prst="rect">
                <a:avLst/>
              </a:prstGeom>
              <a:blipFill>
                <a:blip r:embed="rId3"/>
                <a:stretch>
                  <a:fillRect l="-1317" r="-2964" b="-81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6" name="QO_6_BD.25_2#207b8fa64?colgroup=4,8,8,8,8,8&amp;vcp=1&amp;vop=1&amp;pid=393499927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97993435"/>
                  </p:ext>
                </p:extLst>
              </p:nvPr>
            </p:nvGraphicFramePr>
            <p:xfrm>
              <a:off x="539496" y="4053445"/>
              <a:ext cx="11064240" cy="779654"/>
            </p:xfrm>
            <a:graphic>
              <a:graphicData uri="http://schemas.openxmlformats.org/drawingml/2006/table">
                <a:tbl>
                  <a:tblPr/>
                  <a:tblGrid>
                    <a:gridCol w="10972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7.879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6" name="QO_6_BD.25_2#207b8fa64?colgroup=4,8,8,8,8,8&amp;vcp=1&amp;vop=1&amp;pid=393499927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97993435"/>
                  </p:ext>
                </p:extLst>
              </p:nvPr>
            </p:nvGraphicFramePr>
            <p:xfrm>
              <a:off x="539496" y="4053445"/>
              <a:ext cx="11064240" cy="779654"/>
            </p:xfrm>
            <a:graphic>
              <a:graphicData uri="http://schemas.openxmlformats.org/drawingml/2006/table">
                <a:tbl>
                  <a:tblPr/>
                  <a:tblGrid>
                    <a:gridCol w="10972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56" r="-910000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56" t="-101563" r="-910000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7.879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26_1#207b8fa64?vcp=1&amp;vop=1&amp;pid=393499927&amp;color=36,64,97&amp;vtp=1&amp;bt=1&amp;bbb=1"/>
              <p:cNvSpPr/>
              <p:nvPr/>
            </p:nvSpPr>
            <p:spPr>
              <a:xfrm>
                <a:off x="539496" y="1195311"/>
                <a:ext cx="11109960" cy="2907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的可能取值为0，1，2，3，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AN.26_1#207b8fa64?vcp=1&amp;vop=1&amp;pid=393499927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95311"/>
                <a:ext cx="11109960" cy="2907030"/>
              </a:xfrm>
              <a:prstGeom prst="rect">
                <a:avLst/>
              </a:prstGeom>
              <a:blipFill>
                <a:blip r:embed="rId3"/>
                <a:stretch>
                  <a:fillRect l="-1317" b="-48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7" name="QO_6_AN.26_2#207b8fa64?colgroup=3,10,10,10,10&amp;vcp=1&amp;vop=1&amp;pid=393499927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39988088"/>
                  </p:ext>
                </p:extLst>
              </p:nvPr>
            </p:nvGraphicFramePr>
            <p:xfrm>
              <a:off x="539496" y="4214355"/>
              <a:ext cx="11082528" cy="930657"/>
            </p:xfrm>
            <a:graphic>
              <a:graphicData uri="http://schemas.openxmlformats.org/drawingml/2006/table">
                <a:tbl>
                  <a:tblPr/>
                  <a:tblGrid>
                    <a:gridCol w="877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83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18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7" name="QO_6_AN.26_2#207b8fa64?colgroup=3,10,10,10,10&amp;vcp=1&amp;vop=1&amp;pid=393499927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39988088"/>
                  </p:ext>
                </p:extLst>
              </p:nvPr>
            </p:nvGraphicFramePr>
            <p:xfrm>
              <a:off x="539496" y="4214355"/>
              <a:ext cx="11082528" cy="930657"/>
            </p:xfrm>
            <a:graphic>
              <a:graphicData uri="http://schemas.openxmlformats.org/drawingml/2006/table">
                <a:tbl>
                  <a:tblPr/>
                  <a:tblGrid>
                    <a:gridCol w="877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94" t="-1563" r="-1164583" b="-145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83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94" t="-73034" r="-1164583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4606" t="-73034" r="-300239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4606" t="-73034" r="-200239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35167" t="-73034" r="-100718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34368" t="-73034" r="-477" b="-44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26_3#207b8fa64?vcp=1&amp;vop=1&amp;pid=393499927&amp;color=36,64,97&amp;vtp=1&amp;bbb=1"/>
              <p:cNvSpPr/>
              <p:nvPr/>
            </p:nvSpPr>
            <p:spPr>
              <a:xfrm>
                <a:off x="539496" y="5281155"/>
                <a:ext cx="11109960" cy="5257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根据超几何分布的均值得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26_3#207b8fa64?vcp=1&amp;vop=1&amp;pid=39349992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281155"/>
                <a:ext cx="11109960" cy="525717"/>
              </a:xfrm>
              <a:prstGeom prst="rect">
                <a:avLst/>
              </a:prstGeom>
              <a:blipFill>
                <a:blip r:embed="rId5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6b47f0176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6b47f0176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第八章</a:t>
            </a:r>
            <a:endParaRPr lang="en-US" altLang="zh-CN" sz="5400" dirty="0"/>
          </a:p>
        </p:txBody>
      </p:sp>
      <p:sp>
        <p:nvSpPr>
          <p:cNvPr id="4" name="C_1_BD#6b47f0176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成对数据的统计分析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2defbd508.fixed?vcp=1&amp;pid=6b47f0176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2defbd508.fixed?vcp=1&amp;pid=6b47f0176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8.3</a:t>
            </a:r>
            <a:endParaRPr lang="en-US" altLang="zh-CN" sz="5400" dirty="0"/>
          </a:p>
        </p:txBody>
      </p:sp>
      <p:sp>
        <p:nvSpPr>
          <p:cNvPr id="4" name="C_2_BD#2defbd508.fixed?vcp=1&amp;pid=6b47f0176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列联表与独立性检验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90debab30.fixed?vcp=1&amp;pid=2defbd508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090672" cy="1188720"/>
          </a:xfrm>
          <a:prstGeom prst="rect">
            <a:avLst/>
          </a:prstGeom>
        </p:spPr>
      </p:pic>
      <p:sp>
        <p:nvSpPr>
          <p:cNvPr id="3" name="C_3_BD#90debab30.fixed?vcp=1&amp;pid=2defbd508&amp;color=61,88,159&amp;vtp=1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8.3.1</a:t>
            </a:r>
            <a:endParaRPr lang="en-US" altLang="zh-CN" sz="5400" dirty="0"/>
          </a:p>
        </p:txBody>
      </p:sp>
      <p:sp>
        <p:nvSpPr>
          <p:cNvPr id="4" name="C_3#90debab30.fixed?vcp=1&amp;pid=2defbd508&amp;color=61,88,159&amp;vtp=1&amp;bbb=1"/>
          <p:cNvSpPr/>
          <p:nvPr/>
        </p:nvSpPr>
        <p:spPr>
          <a:xfrm>
            <a:off x="4315968" y="2048256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分类变量与列联表</a:t>
            </a:r>
            <a:endParaRPr lang="en-US" altLang="zh-CN" sz="5400" dirty="0"/>
          </a:p>
        </p:txBody>
      </p:sp>
      <p:pic>
        <p:nvPicPr>
          <p:cNvPr id="5" name="C_3#90debab30.fixed?vcp=1&amp;pid=2defbd508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090672" cy="1188720"/>
          </a:xfrm>
          <a:prstGeom prst="rect">
            <a:avLst/>
          </a:prstGeom>
        </p:spPr>
      </p:pic>
      <p:sp>
        <p:nvSpPr>
          <p:cNvPr id="6" name="C_3#90debab30.fixed?vcp=1&amp;pid=2defbd508&amp;color=61,88,159&amp;vtp=1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8.3.2</a:t>
            </a:r>
            <a:endParaRPr lang="en-US" altLang="zh-CN" sz="5400" dirty="0"/>
          </a:p>
        </p:txBody>
      </p:sp>
      <p:sp>
        <p:nvSpPr>
          <p:cNvPr id="7" name="C_3_BD#90debab30.fixed?vcp=1&amp;pid=2defbd508&amp;color=61,88,159&amp;vtp=1&amp;bbb=1"/>
          <p:cNvSpPr/>
          <p:nvPr/>
        </p:nvSpPr>
        <p:spPr>
          <a:xfrm>
            <a:off x="4315968" y="3803904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独立性检验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623bb353?vcp=1&amp;pid=90debab30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_1#918e55fb9?vaa=1&amp;vcp=1&amp;vop=1&amp;pid=a623bb353&amp;color=36,64,97&amp;vtp=1&amp;bbb=1"/>
              <p:cNvSpPr/>
              <p:nvPr/>
            </p:nvSpPr>
            <p:spPr>
              <a:xfrm>
                <a:off x="539496" y="1202396"/>
                <a:ext cx="11109960" cy="3065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假设变量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的列联表如下：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1_1#918e55fb9?vaa=1&amp;vcp=1&amp;vop=1&amp;pid=a623bb35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306515"/>
              </a:xfrm>
              <a:prstGeom prst="rect">
                <a:avLst/>
              </a:prstGeom>
              <a:blipFill>
                <a:blip r:embed="rId3"/>
                <a:stretch>
                  <a:fillRect l="-1317" t="-15686" b="-450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QC_5_BD.1_2#918e55fb9?colgroup=20,13,13&amp;vaa=1&amp;vcp=1&amp;vop=1&amp;pid=a623bb35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67264387"/>
                  </p:ext>
                </p:extLst>
              </p:nvPr>
            </p:nvGraphicFramePr>
            <p:xfrm>
              <a:off x="539496" y="1639403"/>
              <a:ext cx="11091672" cy="1090803"/>
            </p:xfrm>
            <a:graphic>
              <a:graphicData uri="http://schemas.openxmlformats.org/drawingml/2006/table">
                <a:tbl>
                  <a:tblPr/>
                  <a:tblGrid>
                    <a:gridCol w="47457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7296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17296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6360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6360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6360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𝑐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𝑑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QC_5_BD.1_2#918e55fb9?colgroup=20,13,13&amp;vaa=1&amp;vcp=1&amp;vop=1&amp;pid=a623bb35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67264387"/>
                  </p:ext>
                </p:extLst>
              </p:nvPr>
            </p:nvGraphicFramePr>
            <p:xfrm>
              <a:off x="539496" y="1639403"/>
              <a:ext cx="11091672" cy="1090803"/>
            </p:xfrm>
            <a:graphic>
              <a:graphicData uri="http://schemas.openxmlformats.org/drawingml/2006/table">
                <a:tbl>
                  <a:tblPr/>
                  <a:tblGrid>
                    <a:gridCol w="47457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7296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17296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6360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50000" r="-100577" b="-2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49520" r="-384" b="-20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6360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8" t="-100000" r="-133890" b="-1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50000" t="-100000" r="-100577" b="-1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49520" t="-100000" r="-384" b="-10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6360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8" t="-200000" r="-133890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50000" t="-200000" r="-100577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49520" t="-200000" r="-384" b="-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3#918e55fb9?vaa=1&amp;vcp=1&amp;vop=1&amp;pid=a623bb353&amp;color=36,64,97&amp;vtp=1&amp;bbb=1"/>
              <p:cNvSpPr/>
              <p:nvPr/>
            </p:nvSpPr>
            <p:spPr>
              <a:xfrm>
                <a:off x="539496" y="2858603"/>
                <a:ext cx="11109960" cy="303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对于以下数据，对同一样本能说明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有关联的可能性最大的一组为(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5" name="QC_5_BD.1_3#918e55fb9?vaa=1&amp;vcp=1&amp;vop=1&amp;pid=a623bb35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58603"/>
                <a:ext cx="11109960" cy="303530"/>
              </a:xfrm>
              <a:prstGeom prst="rect">
                <a:avLst/>
              </a:prstGeom>
              <a:blipFill>
                <a:blip r:embed="rId5"/>
                <a:stretch>
                  <a:fillRect l="-1317" t="-16000" b="-46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_1#918e55fb9.bracket?vaa=1&amp;vcp=1&amp;vop=1&amp;pid=a623bb353&amp;color=36,64,97&amp;vpa=1&amp;vtp=1"/>
          <p:cNvSpPr/>
          <p:nvPr/>
        </p:nvSpPr>
        <p:spPr>
          <a:xfrm>
            <a:off x="7592505" y="2887432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5_BD.1_4#918e55fb9.choices?vaa=1&amp;vcp=1&amp;vop=1&amp;pid=a623bb353&amp;color=36,64,97&amp;vtp=1&amp;bbb=1"/>
              <p:cNvSpPr/>
              <p:nvPr/>
            </p:nvSpPr>
            <p:spPr>
              <a:xfrm>
                <a:off x="539496" y="3168610"/>
                <a:ext cx="11109960" cy="64198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7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C_5_BD.1_4#918e55fb9.choices?vaa=1&amp;vcp=1&amp;vop=1&amp;pid=a623bb35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68610"/>
                <a:ext cx="11109960" cy="641985"/>
              </a:xfrm>
              <a:prstGeom prst="rect">
                <a:avLst/>
              </a:prstGeom>
              <a:blipFill>
                <a:blip r:embed="rId6"/>
                <a:stretch>
                  <a:fillRect l="-1317" t="-6667" b="-228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AS.2_1#918e55fb9?vaa=1&amp;vcp=1&amp;vop=1&amp;pid=a623bb353&amp;color=36,64,97&amp;vtp=1&amp;bbb=1"/>
              <p:cNvSpPr/>
              <p:nvPr/>
            </p:nvSpPr>
            <p:spPr>
              <a:xfrm>
                <a:off x="539496" y="3811547"/>
                <a:ext cx="11109960" cy="202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𝑏𝑐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差距越大时，两个变量有关联的可能性就越大.检验四个选项中所给的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的差距.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=10−12=−2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=20−9=11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=15−12=3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=15−12=3.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最大.故选B.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8" name="QC_5_AS.2_1#918e55fb9?vaa=1&amp;vcp=1&amp;vop=1&amp;pid=a623bb35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11547"/>
                <a:ext cx="11109960" cy="2021015"/>
              </a:xfrm>
              <a:prstGeom prst="rect">
                <a:avLst/>
              </a:prstGeom>
              <a:blipFill>
                <a:blip r:embed="rId7"/>
                <a:stretch>
                  <a:fillRect l="-1317" t="-2108" b="-69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8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_1#1a715afd1?vaa=1&amp;vcp=1&amp;vop=1&amp;pid=a623bb353&amp;color=36,64,97&amp;vtp=1&amp;bt=1&amp;bbb=1"/>
              <p:cNvSpPr/>
              <p:nvPr/>
            </p:nvSpPr>
            <p:spPr>
              <a:xfrm>
                <a:off x="539496" y="186863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观察下列等高堆积条形图，其中最有把握认为两个分类变量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之间没有关联的是(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5_1#1a715afd1?vaa=1&amp;vcp=1&amp;vop=1&amp;pid=a623bb35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6863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_1#1a715afd1.bracket?vaa=1&amp;vcp=1&amp;vop=1&amp;pid=a623bb353&amp;color=36,64,97&amp;vpa=2&amp;vtp=1"/>
          <p:cNvSpPr/>
          <p:nvPr/>
        </p:nvSpPr>
        <p:spPr>
          <a:xfrm>
            <a:off x="10164255" y="194813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5_2#1a715afd1.choices?vaa=1&amp;vcp=1&amp;vop=1&amp;pid=a623bb353&amp;color=36,64,97&amp;vtp=1&amp;bbb=1"/>
          <p:cNvSpPr/>
          <p:nvPr/>
        </p:nvSpPr>
        <p:spPr>
          <a:xfrm>
            <a:off x="539496" y="2367743"/>
            <a:ext cx="11109960" cy="120732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108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60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60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60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</a:t>
            </a:r>
            <a:r>
              <a:rPr lang="en-US" altLang="zh-CN" sz="60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5" name="QC_5_BD.5_2#1a715afd1.choice_image?vaa=1&amp;vcp=1&amp;vop=1&amp;pid=a623bb353&amp;color=36,64,97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7493" y="2368061"/>
            <a:ext cx="1417320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5_BD.5_2#1a715afd1.choice_image?vaa=1&amp;vcp=1&amp;vop=1&amp;pid=a623bb353&amp;color=36,64,97&amp;tib=255,255,255&amp;iip=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98958" y="2368061"/>
            <a:ext cx="1417320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5_2#1a715afd1.choice_image?vaa=1&amp;vcp=1&amp;vop=1&amp;pid=a623bb353&amp;color=36,64,97&amp;tib=255,255,255&amp;iip=3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7723" y="2368061"/>
            <a:ext cx="1417320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5_BD.5_2#1a715afd1.choice_image?vaa=1&amp;vcp=1&amp;vop=1&amp;pid=a623bb353&amp;color=36,64,97&amp;tib=255,255,255&amp;iip=4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49188" y="2368061"/>
            <a:ext cx="1417320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QC_5_AS.6_1#1a715afd1?vaa=1&amp;vcp=1&amp;vop=1&amp;pid=a623bb353&amp;color=36,64,97&amp;vtp=1&amp;bbb=1&amp;hb=1"/>
              <p:cNvSpPr/>
              <p:nvPr/>
            </p:nvSpPr>
            <p:spPr>
              <a:xfrm>
                <a:off x="539496" y="3586943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根据题意，在等高堆积条形图中，当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中所占比例相差越大时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，越有把握认为两个分类变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之间有关联，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选项可得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，B选项中，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中所占比例相差无几，所以最有把握认为两个分类变量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之间没有关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联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9" name="QC_5_AS.6_1#1a715afd1?vaa=1&amp;vcp=1&amp;vop=1&amp;pid=a623bb35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86943"/>
                <a:ext cx="11109960" cy="1611440"/>
              </a:xfrm>
              <a:prstGeom prst="rect">
                <a:avLst/>
              </a:prstGeom>
              <a:blipFill>
                <a:blip r:embed="rId8"/>
                <a:stretch>
                  <a:fillRect l="-1317" r="-274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c0f039b3?vcp=1&amp;pid=90debab30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9_1#16178a5d0?vaa=1&amp;vcp=1&amp;vop=1&amp;pid=5c0f039b3&amp;color=36,64,97&amp;vtp=1&amp;bbb=1&amp;hb=1"/>
              <p:cNvSpPr/>
              <p:nvPr/>
            </p:nvSpPr>
            <p:spPr>
              <a:xfrm>
                <a:off x="539496" y="1202396"/>
                <a:ext cx="11109960" cy="1430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[浙江杭州第二中学2025高二期中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]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利用独立性检验的方法调查某校高中生爱好数学与性别是否有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，通过随机调查3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000名高中生，并利用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列联表，计算可得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=7.233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，参照临界值表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,下列叙述正确的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附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9_1#16178a5d0?vaa=1&amp;vcp=1&amp;vop=1&amp;pid=5c0f039b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1430655"/>
              </a:xfrm>
              <a:prstGeom prst="rect">
                <a:avLst/>
              </a:prstGeom>
              <a:blipFill>
                <a:blip r:embed="rId3"/>
                <a:stretch>
                  <a:fillRect l="-1317" t="-2979" b="-97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QC_5_BD.9_2#16178a5d0?colgroup=7,6,6,6,6,6,6&amp;vaa=1&amp;vcp=1&amp;vop=1&amp;pid=5c0f039b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78012768"/>
                  </p:ext>
                </p:extLst>
              </p:nvPr>
            </p:nvGraphicFramePr>
            <p:xfrm>
              <a:off x="539496" y="2764496"/>
              <a:ext cx="11055096" cy="792100"/>
            </p:xfrm>
            <a:graphic>
              <a:graphicData uri="http://schemas.openxmlformats.org/drawingml/2006/table">
                <a:tbl>
                  <a:tblPr/>
                  <a:tblGrid>
                    <a:gridCol w="18928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9605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𝜒</m:t>
                                  </m:r>
                                </m:e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0.05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0.025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0.010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0.005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0.001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605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2.706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3.841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5.024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6.635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7.879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10.828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QC_5_BD.9_2#16178a5d0?colgroup=7,6,6,6,6,6,6&amp;vaa=1&amp;vcp=1&amp;vop=1&amp;pid=5c0f039b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78012768"/>
                  </p:ext>
                </p:extLst>
              </p:nvPr>
            </p:nvGraphicFramePr>
            <p:xfrm>
              <a:off x="539496" y="2764496"/>
              <a:ext cx="11055096" cy="792100"/>
            </p:xfrm>
            <a:graphic>
              <a:graphicData uri="http://schemas.openxmlformats.org/drawingml/2006/table">
                <a:tbl>
                  <a:tblPr/>
                  <a:tblGrid>
                    <a:gridCol w="18928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960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22" t="-1515" r="-483923" b="-1242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0.05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0.025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0.010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0.005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0.001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60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22" t="-103077" r="-483923" b="-2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2.706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3.841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5.024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6.635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7.879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10.828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QC_5_AN.11_1#16178a5d0.bracket?vaa=1&amp;vcp=1&amp;vop=1&amp;pid=5c0f039b3&amp;color=36,64,97&amp;vpa=3&amp;vtp=1"/>
          <p:cNvSpPr/>
          <p:nvPr/>
        </p:nvSpPr>
        <p:spPr>
          <a:xfrm>
            <a:off x="930021" y="200059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9_3#16178a5d0.choices?vaa=1&amp;vcp=1&amp;vop=1&amp;pid=5c0f039b3&amp;color=36,64,97&amp;vtp=1&amp;bbb=1"/>
              <p:cNvSpPr/>
              <p:nvPr/>
            </p:nvSpPr>
            <p:spPr>
              <a:xfrm>
                <a:off x="539496" y="3691596"/>
                <a:ext cx="11109960" cy="14304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A.某高中生是该校女生，那么她有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的可能爱好数学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.某高中生是该校男生，那么他有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99.5%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的可能爱好数学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.在犯错误的概率不超过0.01的前提下，认为“该校高中生爱好数学与性别无关”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.在犯错误的概率不超过0.01的前提下，认为“该校高中生爱好数学与性别有关”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6" name="QC_5_BD.9_3#16178a5d0.choices?vaa=1&amp;vcp=1&amp;vop=1&amp;pid=5c0f039b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91596"/>
                <a:ext cx="11109960" cy="1430465"/>
              </a:xfrm>
              <a:prstGeom prst="rect">
                <a:avLst/>
              </a:prstGeom>
              <a:blipFill>
                <a:blip r:embed="rId5"/>
                <a:stretch>
                  <a:fillRect l="-1317" t="-1709" b="-9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5_AS.10_1#16178a5d0?vaa=1&amp;vcp=1&amp;vop=1&amp;pid=5c0f039b3&amp;color=36,64,97&amp;vtp=1&amp;bbb=1"/>
              <p:cNvSpPr/>
              <p:nvPr/>
            </p:nvSpPr>
            <p:spPr>
              <a:xfrm>
                <a:off x="539496" y="5126696"/>
                <a:ext cx="11109960" cy="6938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=7.233&gt;6.635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以在犯错误的概率不超过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0.01的前提下，认为“该校高中生爱好数学与性别有关”.故选D.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7" name="QC_5_AS.10_1#16178a5d0?vaa=1&amp;vcp=1&amp;vop=1&amp;pid=5c0f039b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126696"/>
                <a:ext cx="11109960" cy="693865"/>
              </a:xfrm>
              <a:prstGeom prst="rect">
                <a:avLst/>
              </a:prstGeom>
              <a:blipFill>
                <a:blip r:embed="rId6"/>
                <a:stretch>
                  <a:fillRect l="-1317" t="-3509" b="-192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3_1#7447a8d40?vaa=1&amp;vcp=1&amp;vop=1&amp;pid=5c0f039b3&amp;color=36,64,97&amp;vtp=1&amp;bt=1&amp;bbb=1&amp;hb=1"/>
              <p:cNvSpPr/>
              <p:nvPr/>
            </p:nvSpPr>
            <p:spPr>
              <a:xfrm>
                <a:off x="539496" y="1821801"/>
                <a:ext cx="11109960" cy="238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[陕西西安2024高二质检]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某大学为了解喜欢看篮球赛是否与性别有关，随机调查了部分学生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被调查的学生中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，男生人数是女生人数的2倍，男生喜欢看篮球赛的人数占男生人数的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，女生喜欢看篮球赛的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人数占女生人数的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.若被调查的男生人数为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95%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的把握认为喜欢看篮球赛与性别有关，则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附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𝑎𝑑</m:t>
                            </m:r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𝑏𝑐</m:t>
                            </m:r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BD.13_1#7447a8d40?vaa=1&amp;vcp=1&amp;vop=1&amp;pid=5c0f039b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21801"/>
                <a:ext cx="11109960" cy="2387600"/>
              </a:xfrm>
              <a:prstGeom prst="rect">
                <a:avLst/>
              </a:prstGeom>
              <a:blipFill>
                <a:blip r:embed="rId3"/>
                <a:stretch>
                  <a:fillRect l="-1317" r="-55" b="-17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QB_5_BD.13_2#7447a8d40?colgroup=5,10,10,10,10&amp;vaa=1&amp;vcp=1&amp;vop=1&amp;pid=5c0f039b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78510203"/>
                  </p:ext>
                </p:extLst>
              </p:nvPr>
            </p:nvGraphicFramePr>
            <p:xfrm>
              <a:off x="539496" y="4341735"/>
              <a:ext cx="11073384" cy="779654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QB_5_BD.13_2#7447a8d40?colgroup=5,10,10,10,10&amp;vaa=1&amp;vcp=1&amp;vop=1&amp;pid=5c0f039b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78510203"/>
                  </p:ext>
                </p:extLst>
              </p:nvPr>
            </p:nvGraphicFramePr>
            <p:xfrm>
              <a:off x="539496" y="4341735"/>
              <a:ext cx="11073384" cy="779654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5" t="-1538" r="-746047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5" t="-103125" r="-746047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5_1#7447a8d40?vaa=1&amp;vcp=1&amp;vop=1&amp;pid=5c0f039b3&amp;color=36,64,97&amp;vtp=1&amp;bt=1&amp;bbb=1"/>
          <p:cNvSpPr/>
          <p:nvPr/>
        </p:nvSpPr>
        <p:spPr>
          <a:xfrm>
            <a:off x="539496" y="1151591"/>
            <a:ext cx="1110996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由题意得到如下列联表：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QB_5_AS.15_2#7447a8d40?colgroup=7,11,15,11&amp;vaa=1&amp;vcp=1&amp;vop=1&amp;pid=5c0f039b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40247180"/>
                  </p:ext>
                </p:extLst>
              </p:nvPr>
            </p:nvGraphicFramePr>
            <p:xfrm>
              <a:off x="539496" y="1652225"/>
              <a:ext cx="11064240" cy="1983169"/>
            </p:xfrm>
            <a:graphic>
              <a:graphicData uri="http://schemas.openxmlformats.org/drawingml/2006/table">
                <a:tbl>
                  <a:tblPr/>
                  <a:tblGrid>
                    <a:gridCol w="188366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614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7614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538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喜欢看篮球赛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不喜欢看篮球赛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559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男生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134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女生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3873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QB_5_AS.15_2#7447a8d40?colgroup=7,11,15,11&amp;vaa=1&amp;vcp=1&amp;vop=1&amp;pid=5c0f039b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40247180"/>
                  </p:ext>
                </p:extLst>
              </p:nvPr>
            </p:nvGraphicFramePr>
            <p:xfrm>
              <a:off x="539496" y="1652225"/>
              <a:ext cx="11064240" cy="1983169"/>
            </p:xfrm>
            <a:graphic>
              <a:graphicData uri="http://schemas.openxmlformats.org/drawingml/2006/table">
                <a:tbl>
                  <a:tblPr/>
                  <a:tblGrid>
                    <a:gridCol w="188366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614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7614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538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喜欢看篮球赛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不喜欢看篮球赛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559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男生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8433" t="-71111" r="-233113" b="-19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6955" t="-71111" r="-75707" b="-19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01104" t="-71111" r="-442" b="-19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134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女生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8433" t="-183333" r="-233113" b="-1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6955" t="-183333" r="-75707" b="-1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01104" t="-183333" r="-442" b="-110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3873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8433" t="-267416" r="-233113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6955" t="-267416" r="-75707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01104" t="-267416" r="-442" b="-44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15_3#7447a8d40?vaa=1&amp;vcp=1&amp;vop=1&amp;pid=5c0f039b3&amp;color=36,64,97&amp;vtp=1&amp;bbb=1"/>
              <p:cNvSpPr/>
              <p:nvPr/>
            </p:nvSpPr>
            <p:spPr>
              <a:xfrm>
                <a:off x="539496" y="3773125"/>
                <a:ext cx="11109960" cy="15840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的把握认为喜欢看篮球赛与性别有关，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≥3.841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≥3.841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3.841×8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≈10.24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为整数，所以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的最小值为12.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5_AS.15_3#7447a8d40?vaa=1&amp;vcp=1&amp;vop=1&amp;pid=5c0f039b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73125"/>
                <a:ext cx="11109960" cy="1584071"/>
              </a:xfrm>
              <a:prstGeom prst="rect">
                <a:avLst/>
              </a:prstGeom>
              <a:blipFill>
                <a:blip r:embed="rId4"/>
                <a:stretch>
                  <a:fillRect l="-1317" b="-5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5_AN.16_1#7447a8d40?vaa=1&amp;vcp=1&amp;vop=1&amp;pid=5c0f039b3&amp;color=36,64,97&amp;vtp=1&amp;bbb=1"/>
          <p:cNvSpPr/>
          <p:nvPr/>
        </p:nvSpPr>
        <p:spPr>
          <a:xfrm>
            <a:off x="539496" y="5362022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884</Words>
  <Application>Microsoft Office PowerPoint</Application>
  <PresentationFormat>宽屏</PresentationFormat>
  <Paragraphs>222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2025-10-21T03:40:52Z</dcterms:created>
  <dcterms:modified xsi:type="dcterms:W3CDTF">2025-10-21T03:42:56Z</dcterms:modified>
  <cp:category/>
  <cp:contentStatus/>
</cp:coreProperties>
</file>